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nton" charset="1" panose="00000500000000000000"/>
      <p:regular r:id="rId14"/>
    </p:embeddedFont>
    <p:embeddedFont>
      <p:font typeface="Montserrat" charset="1" panose="00000500000000000000"/>
      <p:regular r:id="rId15"/>
    </p:embeddedFont>
    <p:embeddedFont>
      <p:font typeface="Now Medium" charset="1" panose="00000600000000000000"/>
      <p:regular r:id="rId16"/>
    </p:embeddedFont>
    <p:embeddedFont>
      <p:font typeface="Now" charset="1" panose="00000500000000000000"/>
      <p:regular r:id="rId17"/>
    </p:embeddedFont>
    <p:embeddedFont>
      <p:font typeface="Oswald Bold" charset="1" panose="00000800000000000000"/>
      <p:regular r:id="rId18"/>
    </p:embeddedFont>
    <p:embeddedFont>
      <p:font typeface="Montserrat Light" charset="1" panose="00000400000000000000"/>
      <p:regular r:id="rId19"/>
    </p:embeddedFont>
    <p:embeddedFont>
      <p:font typeface="DM Sans" charset="1" panose="00000000000000000000"/>
      <p:regular r:id="rId20"/>
    </p:embeddedFont>
    <p:embeddedFont>
      <p:font typeface="DM Sans Italics" charset="1" panose="00000000000000000000"/>
      <p:regular r:id="rId21"/>
    </p:embeddedFont>
    <p:embeddedFont>
      <p:font typeface="Archivo Black" charset="1" panose="020B0A03020202020B04"/>
      <p:regular r:id="rId22"/>
    </p:embeddedFont>
    <p:embeddedFont>
      <p:font typeface="Bebas Neue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jpe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jpeg" Type="http://schemas.openxmlformats.org/officeDocument/2006/relationships/image"/><Relationship Id="rId5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21953" y="1700974"/>
            <a:ext cx="3802300" cy="5164415"/>
          </a:xfrm>
          <a:custGeom>
            <a:avLst/>
            <a:gdLst/>
            <a:ahLst/>
            <a:cxnLst/>
            <a:rect r="r" b="b" t="t" l="l"/>
            <a:pathLst>
              <a:path h="5164415" w="3802300">
                <a:moveTo>
                  <a:pt x="0" y="0"/>
                </a:moveTo>
                <a:lnTo>
                  <a:pt x="3802300" y="0"/>
                </a:lnTo>
                <a:lnTo>
                  <a:pt x="3802300" y="5164414"/>
                </a:lnTo>
                <a:lnTo>
                  <a:pt x="0" y="516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4974910" y="6944618"/>
            <a:ext cx="4085508" cy="483272"/>
            <a:chOff x="0" y="0"/>
            <a:chExt cx="3435644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35644" cy="406400"/>
            </a:xfrm>
            <a:custGeom>
              <a:avLst/>
              <a:gdLst/>
              <a:ahLst/>
              <a:cxnLst/>
              <a:rect r="r" b="b" t="t" l="l"/>
              <a:pathLst>
                <a:path h="406400" w="3435644">
                  <a:moveTo>
                    <a:pt x="3232444" y="0"/>
                  </a:moveTo>
                  <a:cubicBezTo>
                    <a:pt x="3344669" y="0"/>
                    <a:pt x="3435644" y="90976"/>
                    <a:pt x="3435644" y="203200"/>
                  </a:cubicBezTo>
                  <a:cubicBezTo>
                    <a:pt x="3435644" y="315424"/>
                    <a:pt x="3344669" y="406400"/>
                    <a:pt x="32324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343564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776028" y="4118577"/>
            <a:ext cx="499349" cy="818604"/>
          </a:xfrm>
          <a:custGeom>
            <a:avLst/>
            <a:gdLst/>
            <a:ahLst/>
            <a:cxnLst/>
            <a:rect r="r" b="b" t="t" l="l"/>
            <a:pathLst>
              <a:path h="818604" w="499349">
                <a:moveTo>
                  <a:pt x="0" y="0"/>
                </a:moveTo>
                <a:lnTo>
                  <a:pt x="499349" y="0"/>
                </a:lnTo>
                <a:lnTo>
                  <a:pt x="499349" y="818604"/>
                </a:lnTo>
                <a:lnTo>
                  <a:pt x="0" y="818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30640" y="6172200"/>
            <a:ext cx="4400856" cy="4114800"/>
          </a:xfrm>
          <a:custGeom>
            <a:avLst/>
            <a:gdLst/>
            <a:ahLst/>
            <a:cxnLst/>
            <a:rect r="r" b="b" t="t" l="l"/>
            <a:pathLst>
              <a:path h="4114800" w="4400856">
                <a:moveTo>
                  <a:pt x="0" y="0"/>
                </a:moveTo>
                <a:lnTo>
                  <a:pt x="4400856" y="0"/>
                </a:lnTo>
                <a:lnTo>
                  <a:pt x="44008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21953" y="3217687"/>
            <a:ext cx="9244094" cy="4080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80"/>
              </a:lnSpc>
            </a:pPr>
            <a:r>
              <a:rPr lang="en-US" sz="1517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PLANTA</a:t>
            </a:r>
          </a:p>
          <a:p>
            <a:pPr algn="ctr" marL="0" indent="0" lvl="0">
              <a:lnSpc>
                <a:spcPts val="15780"/>
              </a:lnSpc>
            </a:pPr>
            <a:r>
              <a:rPr lang="en-US" sz="1517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ENFERMA 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37159" y="8922303"/>
            <a:ext cx="505777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By: Andrés Felipe Cárdenas Zárate - 2204120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4012719" cy="3885543"/>
            <a:chOff x="0" y="0"/>
            <a:chExt cx="5350292" cy="518072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5661" t="0" r="15661" b="0"/>
            <a:stretch>
              <a:fillRect/>
            </a:stretch>
          </p:blipFill>
          <p:spPr>
            <a:xfrm flipH="false" flipV="false">
              <a:off x="0" y="0"/>
              <a:ext cx="5350292" cy="5180725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>
            <a:off x="9322173" y="3697943"/>
            <a:ext cx="75510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256326" y="2674073"/>
            <a:ext cx="630371" cy="1033395"/>
          </a:xfrm>
          <a:custGeom>
            <a:avLst/>
            <a:gdLst/>
            <a:ahLst/>
            <a:cxnLst/>
            <a:rect r="r" b="b" t="t" l="l"/>
            <a:pathLst>
              <a:path h="1033395" w="630371">
                <a:moveTo>
                  <a:pt x="0" y="0"/>
                </a:moveTo>
                <a:lnTo>
                  <a:pt x="630371" y="0"/>
                </a:lnTo>
                <a:lnTo>
                  <a:pt x="630371" y="1033395"/>
                </a:lnTo>
                <a:lnTo>
                  <a:pt x="0" y="1033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68607" y="4349712"/>
            <a:ext cx="5152491" cy="3432847"/>
          </a:xfrm>
          <a:custGeom>
            <a:avLst/>
            <a:gdLst/>
            <a:ahLst/>
            <a:cxnLst/>
            <a:rect r="r" b="b" t="t" l="l"/>
            <a:pathLst>
              <a:path h="3432847" w="5152491">
                <a:moveTo>
                  <a:pt x="0" y="0"/>
                </a:moveTo>
                <a:lnTo>
                  <a:pt x="5152491" y="0"/>
                </a:lnTo>
                <a:lnTo>
                  <a:pt x="5152491" y="3432847"/>
                </a:lnTo>
                <a:lnTo>
                  <a:pt x="0" y="3432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8399" y="7892235"/>
            <a:ext cx="4340415" cy="1475741"/>
          </a:xfrm>
          <a:custGeom>
            <a:avLst/>
            <a:gdLst/>
            <a:ahLst/>
            <a:cxnLst/>
            <a:rect r="r" b="b" t="t" l="l"/>
            <a:pathLst>
              <a:path h="1475741" w="4340415">
                <a:moveTo>
                  <a:pt x="0" y="0"/>
                </a:moveTo>
                <a:lnTo>
                  <a:pt x="4340415" y="0"/>
                </a:lnTo>
                <a:lnTo>
                  <a:pt x="4340415" y="1475741"/>
                </a:lnTo>
                <a:lnTo>
                  <a:pt x="0" y="1475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274548" y="2183310"/>
            <a:ext cx="6151933" cy="115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8"/>
              </a:lnSpc>
              <a:spcBef>
                <a:spcPct val="0"/>
              </a:spcBef>
            </a:pPr>
            <a:r>
              <a:rPr lang="en-US" sz="8459">
                <a:solidFill>
                  <a:srgbClr val="1B1B1B"/>
                </a:solidFill>
                <a:latin typeface="Anton"/>
                <a:ea typeface="Anton"/>
                <a:cs typeface="Anton"/>
                <a:sym typeface="Anton"/>
              </a:rPr>
              <a:t>MOTIVACIÓN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22173" y="4303871"/>
            <a:ext cx="479051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 Medium"/>
                <a:ea typeface="Now Medium"/>
                <a:cs typeface="Now Medium"/>
                <a:sym typeface="Now Medium"/>
              </a:rPr>
              <a:t>CAFÉ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22173" y="4826794"/>
            <a:ext cx="4790517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Padre caficultor, presencia constante de enfermedades que afectan la producción.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22173" y="6607540"/>
            <a:ext cx="479051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 Medium"/>
                <a:ea typeface="Now Medium"/>
                <a:cs typeface="Now Medium"/>
                <a:sym typeface="Now Medium"/>
              </a:rPr>
              <a:t>CULTIVOS DOMÉSTICOS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22173" y="7128330"/>
            <a:ext cx="4790517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Madre amante de las plantas, necesidad de identificar la enfermedad para actuar lo más rápido posible.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55121"/>
            <a:ext cx="7248200" cy="7300950"/>
            <a:chOff x="0" y="0"/>
            <a:chExt cx="9664267" cy="97346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1767" t="0" r="21767" b="0"/>
            <a:stretch>
              <a:fillRect/>
            </a:stretch>
          </p:blipFill>
          <p:spPr>
            <a:xfrm flipH="false" flipV="false">
              <a:off x="0" y="0"/>
              <a:ext cx="9664267" cy="97346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8555091" y="1855121"/>
            <a:ext cx="8704209" cy="7403179"/>
            <a:chOff x="0" y="0"/>
            <a:chExt cx="2292467" cy="19498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92466" cy="1949809"/>
            </a:xfrm>
            <a:custGeom>
              <a:avLst/>
              <a:gdLst/>
              <a:ahLst/>
              <a:cxnLst/>
              <a:rect r="r" b="b" t="t" l="l"/>
              <a:pathLst>
                <a:path h="1949809" w="2292466">
                  <a:moveTo>
                    <a:pt x="0" y="0"/>
                  </a:moveTo>
                  <a:lnTo>
                    <a:pt x="2292466" y="0"/>
                  </a:lnTo>
                  <a:lnTo>
                    <a:pt x="2292466" y="1949809"/>
                  </a:lnTo>
                  <a:lnTo>
                    <a:pt x="0" y="1949809"/>
                  </a:ln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292467" cy="195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523209" y="2550033"/>
            <a:ext cx="5660735" cy="115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8"/>
              </a:lnSpc>
              <a:spcBef>
                <a:spcPct val="0"/>
              </a:spcBef>
            </a:pPr>
            <a:r>
              <a:rPr lang="en-US" sz="845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ALCANCE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23209" y="4327017"/>
            <a:ext cx="6404199" cy="162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2"/>
              </a:lnSpc>
              <a:spcBef>
                <a:spcPct val="0"/>
              </a:spcBef>
            </a:pPr>
            <a:r>
              <a:rPr lang="en-US" sz="2100" spc="5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El objetivo de este proyecto es desarrollar un sistema de detección y clasificación de enfermedades en plantas utilizando técnicas de deep learning aplicadas al procesamiento de imágenes.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9523209" y="3712532"/>
            <a:ext cx="75510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236347" y="4348786"/>
            <a:ext cx="9815307" cy="276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ARTE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36347" y="3438109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ESTADO DEL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361367" y="4424204"/>
            <a:ext cx="2464800" cy="2455172"/>
            <a:chOff x="0" y="0"/>
            <a:chExt cx="6502400" cy="647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4712" t="0" r="-24712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202269" y="3237055"/>
            <a:ext cx="5981844" cy="2374297"/>
            <a:chOff x="0" y="0"/>
            <a:chExt cx="2047782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7782" cy="812800"/>
            </a:xfrm>
            <a:custGeom>
              <a:avLst/>
              <a:gdLst/>
              <a:ahLst/>
              <a:cxnLst/>
              <a:rect r="r" b="b" t="t" l="l"/>
              <a:pathLst>
                <a:path h="812800" w="2047782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887923">
            <a:off x="-2683214" y="7543802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310501" y="3237055"/>
            <a:ext cx="11166763" cy="5922215"/>
          </a:xfrm>
          <a:custGeom>
            <a:avLst/>
            <a:gdLst/>
            <a:ahLst/>
            <a:cxnLst/>
            <a:rect r="r" b="b" t="t" l="l"/>
            <a:pathLst>
              <a:path h="5922215" w="11166763">
                <a:moveTo>
                  <a:pt x="0" y="0"/>
                </a:moveTo>
                <a:lnTo>
                  <a:pt x="11166764" y="0"/>
                </a:lnTo>
                <a:lnTo>
                  <a:pt x="11166764" y="5922215"/>
                </a:lnTo>
                <a:lnTo>
                  <a:pt x="0" y="59222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808457" y="3541494"/>
            <a:ext cx="4769467" cy="109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0"/>
              </a:lnSpc>
            </a:pPr>
            <a:r>
              <a:rPr lang="en-US" sz="212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Modelo de Red Neuronal Convolucional (CNN) básico para clasificación de imágenes.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61367" y="1207516"/>
            <a:ext cx="953701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CNN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5084777" y="6259532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75353" y="4375464"/>
            <a:ext cx="8912647" cy="4882836"/>
          </a:xfrm>
          <a:custGeom>
            <a:avLst/>
            <a:gdLst/>
            <a:ahLst/>
            <a:cxnLst/>
            <a:rect r="r" b="b" t="t" l="l"/>
            <a:pathLst>
              <a:path h="4882836" w="8912647">
                <a:moveTo>
                  <a:pt x="0" y="0"/>
                </a:moveTo>
                <a:lnTo>
                  <a:pt x="8912647" y="0"/>
                </a:lnTo>
                <a:lnTo>
                  <a:pt x="8912647" y="4882836"/>
                </a:lnTo>
                <a:lnTo>
                  <a:pt x="0" y="4882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20102" y="3376069"/>
            <a:ext cx="7942168" cy="139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spc="80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PRE ENTRENO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20102" y="5095875"/>
            <a:ext cx="5741759" cy="351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Transfer Learning utilizando redes pre-entrenadas como VGG16, ResNet, o InceptionV3 para mejorar el rendimiento del modelo en conjuntos de datos limitados.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1733" y="5855847"/>
            <a:ext cx="6065708" cy="1904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2"/>
              </a:lnSpc>
              <a:spcBef>
                <a:spcPct val="0"/>
              </a:spcBef>
            </a:pPr>
            <a:r>
              <a:rPr lang="en-US" sz="2744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Redes Siamesas para aprender representaciones discriminativas entre imágenes de plantas sanas y enfermas.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3806989"/>
            <a:ext cx="7181041" cy="3033935"/>
          </a:xfrm>
          <a:custGeom>
            <a:avLst/>
            <a:gdLst/>
            <a:ahLst/>
            <a:cxnLst/>
            <a:rect r="r" b="b" t="t" l="l"/>
            <a:pathLst>
              <a:path h="3033935" w="7181041">
                <a:moveTo>
                  <a:pt x="0" y="0"/>
                </a:moveTo>
                <a:lnTo>
                  <a:pt x="7181041" y="0"/>
                </a:lnTo>
                <a:lnTo>
                  <a:pt x="7181041" y="3033935"/>
                </a:lnTo>
                <a:lnTo>
                  <a:pt x="0" y="30339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61733" y="2105045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JUEGO DE SIAMESAS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41321" y="4130049"/>
            <a:ext cx="9405358" cy="210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GRACIAS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41321" y="6153862"/>
            <a:ext cx="9405358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40506"/>
                </a:solidFill>
                <a:latin typeface="Bebas Neue"/>
                <a:ea typeface="Bebas Neue"/>
                <a:cs typeface="Bebas Neue"/>
                <a:sym typeface="Bebas Neue"/>
              </a:rPr>
              <a:t>¿Preguntas?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DAF_0Q8PdDA</dc:identifier>
  <dcterms:modified xsi:type="dcterms:W3CDTF">2011-08-01T06:04:30Z</dcterms:modified>
  <cp:revision>1</cp:revision>
  <dc:title>Planta Enferma Ai</dc:title>
</cp:coreProperties>
</file>